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98" r:id="rId5"/>
    <p:sldId id="302" r:id="rId6"/>
    <p:sldId id="300" r:id="rId7"/>
    <p:sldId id="262" r:id="rId8"/>
    <p:sldId id="263" r:id="rId9"/>
    <p:sldId id="259" r:id="rId10"/>
    <p:sldId id="303" r:id="rId11"/>
    <p:sldId id="304" r:id="rId12"/>
    <p:sldId id="309" r:id="rId13"/>
    <p:sldId id="307" r:id="rId14"/>
    <p:sldId id="30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7486" autoAdjust="0"/>
  </p:normalViewPr>
  <p:slideViewPr>
    <p:cSldViewPr snapToGrid="0">
      <p:cViewPr varScale="1">
        <p:scale>
          <a:sx n="161" d="100"/>
          <a:sy n="161" d="100"/>
        </p:scale>
        <p:origin x="30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3B817-8CBC-44E4-944E-9394F810A384}" type="datetimeFigureOut">
              <a:rPr lang="en-AU" smtClean="0"/>
              <a:t>5/02/2023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5177F-37AF-4B04-93A0-D264992F651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581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5177F-37AF-4B04-93A0-D264992F651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773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SEARCH HELPER</a:t>
            </a:r>
          </a:p>
          <a:p>
            <a:r>
              <a:rPr lang="en-US" dirty="0"/>
              <a:t>FINDING A JOB IS CONFUSING. EVERY EMPLOYER USES DIFFERENT TERMS AND WORDS IN JOB LISTINGS TO SHOW THEIR DESIRED APPLICANT.</a:t>
            </a:r>
          </a:p>
          <a:p>
            <a:r>
              <a:rPr lang="en-US" dirty="0"/>
              <a:t>AS AN APPLICANT, WOULDN’T IT BE EASIER TO BE ABLE TO SEE WHAT ALL THE EMPLOYERS ARE ASKING FOR IN A EMPLOYMENT FIELD?</a:t>
            </a:r>
          </a:p>
          <a:p>
            <a:r>
              <a:rPr lang="en-US" dirty="0"/>
              <a:t>AND IN WHAT REGIONS THEYRE HIRING?</a:t>
            </a:r>
          </a:p>
          <a:p>
            <a:r>
              <a:rPr lang="en-US" dirty="0"/>
              <a:t>WE HAVE CREATED AN APP TO SHOW THE USER AND OVERVIEW OF THE VARIOUS LOCATIONS, THE COMPANIES AND A VISUAL SUMMARY OF WHAT TERMS/BUZZWORDS THEY USE IN THE LISTING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5177F-37AF-4B04-93A0-D264992F651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IDENTIFIED DATA SOURCE - SEEK</a:t>
            </a:r>
          </a:p>
          <a:p>
            <a:r>
              <a:rPr lang="en-US" dirty="0"/>
              <a:t>WE THEN CREATED A PYTHON WEBSCRAPING APP USING PANDAS AND BEAUTIFUL SOUP TO SCRAPE JOB LISTINGS FROM 5 PAGES, ACROSS 5 EMPLOYMENT FIELDS</a:t>
            </a:r>
          </a:p>
          <a:p>
            <a:r>
              <a:rPr lang="en-US" dirty="0"/>
              <a:t>THIS RESULTED IN ~400-500 RECORDS PER SCRAPE</a:t>
            </a:r>
          </a:p>
          <a:p>
            <a:endParaRPr lang="en-US" dirty="0"/>
          </a:p>
          <a:p>
            <a:r>
              <a:rPr lang="en-US" dirty="0"/>
              <a:t>RESULTS LOADED TO PANDAS DATAFRAME, THEN FILTERED AND SLICED ACCORING TO JOB FIELD.</a:t>
            </a:r>
          </a:p>
          <a:p>
            <a:r>
              <a:rPr lang="en-US" dirty="0"/>
              <a:t>JOB DESCRIPTION WERE THEN EXPLODED, TALLIED AND SUMMARIZED. WE THEN EXCLUDED ANY WORDS WITH 4 OR LESS CHARACTERS TO REMOVE NON PERTINENT ENTRIES.</a:t>
            </a:r>
          </a:p>
          <a:p>
            <a:r>
              <a:rPr lang="en-US" dirty="0"/>
              <a:t>FINALLY A LINK TABLE WAS CREATED FOR PLOTTING, AND TO BE USED IN ANY FUTURE DATA ANALYSIS</a:t>
            </a:r>
          </a:p>
          <a:p>
            <a:endParaRPr lang="en-US" dirty="0"/>
          </a:p>
          <a:p>
            <a:r>
              <a:rPr lang="en-US" dirty="0"/>
              <a:t>DATABASE DESIGNED AND ERD CREATED</a:t>
            </a:r>
          </a:p>
          <a:p>
            <a:r>
              <a:rPr lang="en-US" dirty="0"/>
              <a:t>DATABASE SCHEMA CREATED</a:t>
            </a:r>
          </a:p>
          <a:p>
            <a:r>
              <a:rPr lang="en-US" dirty="0"/>
              <a:t>CONNECTED SCRAPE APP TO POSTGRES AND SUCCESSFULLY APPENDED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FLASK APP WRITTEN TO QUERY POSTGRESQL FOR DATA ROUTES</a:t>
            </a:r>
          </a:p>
          <a:p>
            <a:r>
              <a:rPr lang="en-US" dirty="0"/>
              <a:t>DATA PREPARED INTO DATAFRAMES OR LISTS FOR PLOTTING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5177F-37AF-4B04-93A0-D264992F651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287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The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Job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Search Helper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Project 3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Team 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7C19E-C931-678B-13A2-2E53EDB3E410}"/>
              </a:ext>
            </a:extLst>
          </p:cNvPr>
          <p:cNvSpPr txBox="1"/>
          <p:nvPr/>
        </p:nvSpPr>
        <p:spPr>
          <a:xfrm>
            <a:off x="6095999" y="653141"/>
            <a:ext cx="580571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FUTURE DEVELOPMENT</a:t>
            </a:r>
            <a:br>
              <a:rPr lang="en-US" sz="3200" b="1" dirty="0"/>
            </a:b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 ALL JOB SITES FOR EXPANDED SEARCH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REFINE AND IMPROVE USER INTERFACE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 A FUNCTIONAL INTERACTIVE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SCRAPE FOR VARYING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7B40D-E682-0546-175D-CA68F5125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1296" y="458012"/>
            <a:ext cx="8072994" cy="47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177E3-B8A7-54EC-2E92-95EC17A8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7258"/>
            <a:ext cx="12192000" cy="85344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73266-ED5B-D539-6AD5-B31F957AE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6353627"/>
            <a:ext cx="11326657" cy="609600"/>
          </a:xfrm>
        </p:spPr>
        <p:txBody>
          <a:bodyPr>
            <a:noAutofit/>
          </a:bodyPr>
          <a:lstStyle/>
          <a:p>
            <a:pPr algn="ctr"/>
            <a:r>
              <a:rPr lang="en-AU" sz="2400" i="1" dirty="0">
                <a:solidFill>
                  <a:schemeClr val="bg1">
                    <a:lumMod val="95000"/>
                  </a:schemeClr>
                </a:solidFill>
                <a:latin typeface="Arial Nova" panose="020B0604020202020204" pitchFamily="34" charset="0"/>
              </a:rPr>
              <a:t>TEAM MEMBERS – EMILY COXON, JONATHON WOOD, SANDRA REYES</a:t>
            </a:r>
          </a:p>
        </p:txBody>
      </p:sp>
    </p:spTree>
    <p:extLst>
      <p:ext uri="{BB962C8B-B14F-4D97-AF65-F5344CB8AC3E}">
        <p14:creationId xmlns:p14="http://schemas.microsoft.com/office/powerpoint/2010/main" val="230790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7C19E-C931-678B-13A2-2E53EDB3E410}"/>
              </a:ext>
            </a:extLst>
          </p:cNvPr>
          <p:cNvSpPr txBox="1"/>
          <p:nvPr/>
        </p:nvSpPr>
        <p:spPr>
          <a:xfrm>
            <a:off x="7344229" y="653142"/>
            <a:ext cx="414643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FINDING A JOB IS CONFUSING. </a:t>
            </a:r>
          </a:p>
          <a:p>
            <a:endParaRPr lang="en-US" sz="2000" dirty="0"/>
          </a:p>
          <a:p>
            <a:r>
              <a:rPr lang="en-US" sz="2000" dirty="0"/>
              <a:t>EVERY EMPLOYER USES DIFFERENT TERMS AND WORDS IN JOB LISTINGS.</a:t>
            </a:r>
          </a:p>
          <a:p>
            <a:endParaRPr lang="en-US" sz="2000" dirty="0"/>
          </a:p>
          <a:p>
            <a:r>
              <a:rPr lang="en-US" sz="2000" dirty="0"/>
              <a:t>WOULDN’T IT BE EASIER TO BE ABLE TO SEE WHAT ALL THE EMPLOYERS ARE ASKING FOR IN A EMPLOYMENT FIELD?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AND IN WHAT REGIONS THEYRE HIRING?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56F27-F38D-E34C-8C1C-AFF36E33A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7" t="-1" r="6031" b="-1135"/>
          <a:stretch/>
        </p:blipFill>
        <p:spPr>
          <a:xfrm>
            <a:off x="943429" y="457773"/>
            <a:ext cx="5617028" cy="489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5292E-6FED-5F2F-FB20-A7BEB2C1B940}"/>
              </a:ext>
            </a:extLst>
          </p:cNvPr>
          <p:cNvSpPr txBox="1"/>
          <p:nvPr/>
        </p:nvSpPr>
        <p:spPr>
          <a:xfrm>
            <a:off x="1197428" y="5355771"/>
            <a:ext cx="9797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WE HAVE CREATED AN APP TO SHOW THE USER AND OVERVIEW OF THE VARIOUS LOCATIONS, THE COMPANIES AND A VISUAL SUMMARY OF WHAT TERMS/BUZZWORDS THEY USE IN THE LISTING</a:t>
            </a:r>
            <a:endParaRPr lang="en-AU" b="1" dirty="0"/>
          </a:p>
          <a:p>
            <a:pPr algn="ctr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16583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>
                <a:latin typeface="+mn-lt"/>
              </a:rPr>
              <a:t>Our Approach and Method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234297"/>
              </p:ext>
            </p:extLst>
          </p:nvPr>
        </p:nvGraphicFramePr>
        <p:xfrm>
          <a:off x="1024393" y="1999165"/>
          <a:ext cx="10224180" cy="4561288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5604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56045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56045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56045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705"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1 – </a:t>
                      </a:r>
                      <a:r>
                        <a:rPr lang="en-US" sz="2000" b="0" cap="all" spc="150" dirty="0" err="1">
                          <a:solidFill>
                            <a:schemeClr val="lt1"/>
                          </a:solidFill>
                        </a:rPr>
                        <a:t>Webscrape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2 - </a:t>
                      </a:r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ETL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3 – </a:t>
                      </a:r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Flask app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4 - </a:t>
                      </a:r>
                      <a:r>
                        <a:rPr lang="en-US" sz="2000" b="0" cap="all" spc="150" dirty="0">
                          <a:solidFill>
                            <a:schemeClr val="lt1"/>
                          </a:solidFill>
                        </a:rPr>
                        <a:t>endpoints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61826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SEEK.COM.AU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- CONSTRUCTION, ENGINEERING, SALES, COMMUNITY AND HEALTH FIELDS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POSTGRESQL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CREATED ERD FOR TABLES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CREATED SCHEMA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FLASK APP WITH MULTIPLE ROUTES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WEBPAGE USER ENDPOINT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2578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5 PAGES OF JOBS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~400 – 500 LISTINGS PER SCRAPE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DATA FILTERED AND EXPLODED INTO INDIVIDUAL TABLES. DATA TO PLOT HAS BEEN ANALYSED AND ADDED TO SEPARATE TABLES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JSON ROUTE FOR API USE.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PLOTTING WITH PLOTLY FOR ENDPOINT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INTERACTIVE WITH NAVIGATION, SHOWING THE PLOTS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061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USING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PYTHON PANDAS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JUPYTER NOTEBOOK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BEAUTIFUL SOUP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USING: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POSTGRESQL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PANDAS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LUCIDCHART (ERD)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USING: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FLASK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POSTGRESQL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PLOTLY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USING: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FLASK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HTML/CSS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FOUNDATION JS/CSS 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0C83-CB4E-9B4F-F08E-6D146C99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+mn-lt"/>
              </a:rPr>
              <a:t>Seek </a:t>
            </a:r>
            <a:r>
              <a:rPr lang="en-AU" dirty="0" err="1">
                <a:latin typeface="+mn-lt"/>
              </a:rPr>
              <a:t>Webscraping</a:t>
            </a:r>
            <a:endParaRPr lang="en-AU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2867-FC39-6EFA-051F-BAB8A9D5B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Jobs Scraped from seek using BEAUTIFUL SOUP</a:t>
            </a:r>
          </a:p>
          <a:p>
            <a:endParaRPr lang="en-AU" dirty="0"/>
          </a:p>
          <a:p>
            <a:r>
              <a:rPr lang="en-AU" dirty="0" err="1"/>
              <a:t>Webscraping</a:t>
            </a:r>
            <a:r>
              <a:rPr lang="en-AU" dirty="0"/>
              <a:t> blocker avoided by adding header to request.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E711A3D-5849-8318-20DF-2A20FAE13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03" y="1086017"/>
            <a:ext cx="7281043" cy="4685965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31EF10-EDA4-3BB2-A8FF-A653BB7A6427}"/>
              </a:ext>
            </a:extLst>
          </p:cNvPr>
          <p:cNvCxnSpPr>
            <a:cxnSpLocks/>
          </p:cNvCxnSpPr>
          <p:nvPr/>
        </p:nvCxnSpPr>
        <p:spPr>
          <a:xfrm flipV="1">
            <a:off x="3890513" y="2406770"/>
            <a:ext cx="1639019" cy="250166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0C83-CB4E-9B4F-F08E-6D146C99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639285" cy="2093975"/>
          </a:xfrm>
        </p:spPr>
        <p:txBody>
          <a:bodyPr/>
          <a:lstStyle/>
          <a:p>
            <a:r>
              <a:rPr lang="en-AU" dirty="0">
                <a:latin typeface="+mn-lt"/>
              </a:rPr>
              <a:t>Data Transformation - Buzzwords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2867-FC39-6EFA-051F-BAB8A9D5B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Words tallied and table created for both buzzword list and count</a:t>
            </a:r>
          </a:p>
          <a:p>
            <a:endParaRPr lang="en-AU" dirty="0"/>
          </a:p>
          <a:p>
            <a:r>
              <a:rPr lang="en-AU" dirty="0"/>
              <a:t>This was repeated for each job 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63F04-0E89-06E5-90D4-C8732BE3F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3"/>
          <a:stretch/>
        </p:blipFill>
        <p:spPr>
          <a:xfrm>
            <a:off x="10599487" y="275785"/>
            <a:ext cx="1355651" cy="630643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31D6EED-FD9F-B1AE-6088-AB7B3B57F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72" y="275785"/>
            <a:ext cx="1819529" cy="6306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5E7E4-84E1-A4A0-576E-106FCAE5DFC6}"/>
              </a:ext>
            </a:extLst>
          </p:cNvPr>
          <p:cNvSpPr txBox="1"/>
          <p:nvPr/>
        </p:nvSpPr>
        <p:spPr>
          <a:xfrm>
            <a:off x="7137918" y="786383"/>
            <a:ext cx="321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WORDCLOUD PLOT EXAMPLE</a:t>
            </a:r>
          </a:p>
          <a:p>
            <a:endParaRPr lang="en-AU" dirty="0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BBDDBC9-D145-C553-F42C-26F48E8F5A98}"/>
              </a:ext>
            </a:extLst>
          </p:cNvPr>
          <p:cNvSpPr/>
          <p:nvPr/>
        </p:nvSpPr>
        <p:spPr>
          <a:xfrm>
            <a:off x="6895322" y="1155715"/>
            <a:ext cx="3396343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807C21-A69E-50EC-5AF4-FE44DCD9E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664" y="2963149"/>
            <a:ext cx="3517567" cy="22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9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0C83-CB4E-9B4F-F08E-6D146C99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Database</a:t>
            </a:r>
            <a:br>
              <a:rPr lang="en-AU" dirty="0"/>
            </a:br>
            <a:r>
              <a:rPr lang="en-AU" dirty="0"/>
              <a:t>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F8A820-A49A-D667-413F-9071C1B77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7"/>
          <a:stretch/>
        </p:blipFill>
        <p:spPr>
          <a:xfrm>
            <a:off x="4761782" y="146702"/>
            <a:ext cx="7430218" cy="64496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2867-FC39-6EFA-051F-BAB8A9D5B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Tables created with data for plotting, and for any future queries as required.</a:t>
            </a:r>
          </a:p>
          <a:p>
            <a:endParaRPr lang="en-AU" dirty="0"/>
          </a:p>
          <a:p>
            <a:r>
              <a:rPr lang="en-AU" dirty="0"/>
              <a:t>Tables are linked via JOB ID table.</a:t>
            </a:r>
          </a:p>
        </p:txBody>
      </p:sp>
    </p:spTree>
    <p:extLst>
      <p:ext uri="{BB962C8B-B14F-4D97-AF65-F5344CB8AC3E}">
        <p14:creationId xmlns:p14="http://schemas.microsoft.com/office/powerpoint/2010/main" val="268085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8C338-780B-79A2-DD16-F707ED9B56FB}"/>
              </a:ext>
            </a:extLst>
          </p:cNvPr>
          <p:cNvSpPr txBox="1"/>
          <p:nvPr/>
        </p:nvSpPr>
        <p:spPr>
          <a:xfrm>
            <a:off x="6241143" y="2598057"/>
            <a:ext cx="481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FLASK APP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8F0E53C-4FEB-0CB2-2175-CF5F1EE0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445" y="420495"/>
            <a:ext cx="6907540" cy="57843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578951-3006-8FAD-7C87-9F113D2B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AU" dirty="0">
                <a:latin typeface="+mn-lt"/>
              </a:rPr>
              <a:t>Flask App</a:t>
            </a:r>
          </a:p>
        </p:txBody>
      </p:sp>
    </p:spTree>
    <p:extLst>
      <p:ext uri="{BB962C8B-B14F-4D97-AF65-F5344CB8AC3E}">
        <p14:creationId xmlns:p14="http://schemas.microsoft.com/office/powerpoint/2010/main" val="265278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FDC826-BB09-320B-462B-C4075D04194C}"/>
              </a:ext>
            </a:extLst>
          </p:cNvPr>
          <p:cNvSpPr txBox="1"/>
          <p:nvPr/>
        </p:nvSpPr>
        <p:spPr>
          <a:xfrm>
            <a:off x="6241143" y="2598057"/>
            <a:ext cx="481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PLOTS / VISUALS / FRONT END</a:t>
            </a:r>
          </a:p>
        </p:txBody>
      </p:sp>
      <p:pic>
        <p:nvPicPr>
          <p:cNvPr id="4" name="Picture 3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CAFC1FFF-A04F-E652-8ED5-F49A838B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69" y="38554"/>
            <a:ext cx="5808723" cy="255950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5B66-9627-7762-390D-7D05CB47A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"/>
          <a:stretch/>
        </p:blipFill>
        <p:spPr>
          <a:xfrm>
            <a:off x="5225594" y="2434047"/>
            <a:ext cx="6413471" cy="42825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6BAD2C1-D0C3-062A-18DC-EA61962D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AU" dirty="0"/>
              <a:t>Front-end Visuals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956401A-2B23-51E0-34D3-481A0FA1F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A homepage was created with interactive links to take the user to either the Job Locations or Industry Key Words graphs.</a:t>
            </a:r>
          </a:p>
          <a:p>
            <a:endParaRPr lang="en-AU" dirty="0"/>
          </a:p>
          <a:p>
            <a:r>
              <a:rPr lang="en-AU" dirty="0"/>
              <a:t>Job Locations bar graphs were used to represent the location listed in the job advertisements and the frequency in which these locations occur.</a:t>
            </a:r>
          </a:p>
        </p:txBody>
      </p:sp>
    </p:spTree>
    <p:extLst>
      <p:ext uri="{BB962C8B-B14F-4D97-AF65-F5344CB8AC3E}">
        <p14:creationId xmlns:p14="http://schemas.microsoft.com/office/powerpoint/2010/main" val="117781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FDC826-BB09-320B-462B-C4075D04194C}"/>
              </a:ext>
            </a:extLst>
          </p:cNvPr>
          <p:cNvSpPr txBox="1"/>
          <p:nvPr/>
        </p:nvSpPr>
        <p:spPr>
          <a:xfrm>
            <a:off x="6241143" y="2598057"/>
            <a:ext cx="481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PLOTS / VISUALS / FRONT END</a:t>
            </a:r>
          </a:p>
        </p:txBody>
      </p:sp>
      <p:pic>
        <p:nvPicPr>
          <p:cNvPr id="5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5992C80C-5EDC-C9EE-6957-B01C75FC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638" y="844420"/>
            <a:ext cx="7517362" cy="51691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01B722-5260-1C18-F837-A6825150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AU" dirty="0"/>
              <a:t>Front-end Visuals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40CF1D-777C-C8B4-943D-DD506AF7F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564294"/>
            <a:ext cx="3517567" cy="2543261"/>
          </a:xfrm>
        </p:spPr>
        <p:txBody>
          <a:bodyPr/>
          <a:lstStyle/>
          <a:p>
            <a:r>
              <a:rPr lang="en-US" dirty="0"/>
              <a:t>Pie charts depicting Industry Key Words were used to visualise the frequency of words listed in job ads.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629467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{7942D022-2BDD-4602-AE4E-81751875B237}tf22712842_win32</Template>
  <TotalTime>91</TotalTime>
  <Words>626</Words>
  <Application>Microsoft Office PowerPoint</Application>
  <PresentationFormat>Widescreen</PresentationFormat>
  <Paragraphs>104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Nova</vt:lpstr>
      <vt:lpstr>Bookman Old Style</vt:lpstr>
      <vt:lpstr>Calibri</vt:lpstr>
      <vt:lpstr>Franklin Gothic Book</vt:lpstr>
      <vt:lpstr>1_RetrospectVTI</vt:lpstr>
      <vt:lpstr>The Job  Search Helper</vt:lpstr>
      <vt:lpstr>PowerPoint Presentation</vt:lpstr>
      <vt:lpstr>Our Approach and Method</vt:lpstr>
      <vt:lpstr>Seek Webscraping</vt:lpstr>
      <vt:lpstr>Data Transformation - Buzzwords</vt:lpstr>
      <vt:lpstr>Database Diagram</vt:lpstr>
      <vt:lpstr>Flask App</vt:lpstr>
      <vt:lpstr>Front-end Visuals</vt:lpstr>
      <vt:lpstr>Front-end Visuals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Job  Search Helper</dc:title>
  <dc:creator>Jon Wood, Curtain World</dc:creator>
  <cp:lastModifiedBy>Jono Wood</cp:lastModifiedBy>
  <cp:revision>13</cp:revision>
  <dcterms:created xsi:type="dcterms:W3CDTF">2023-02-02T07:24:19Z</dcterms:created>
  <dcterms:modified xsi:type="dcterms:W3CDTF">2023-02-05T08:42:04Z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